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6dce01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e6dce01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031d14bc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031d14b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031d14bc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031d14bc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f98ead9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f98ead9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f8e0c1d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f8e0c1d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e6dce0181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e6dce0181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e6dce018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e6dce01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"/>
              <a:buChar char="●"/>
            </a:pPr>
            <a:r>
              <a:t/>
            </a:r>
            <a:endParaRPr sz="1200"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"/>
              <a:buChar char="●"/>
            </a:pPr>
            <a:r>
              <a:t/>
            </a:r>
            <a:endParaRPr sz="1200">
              <a:solidFill>
                <a:schemeClr val="accen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"/>
              <a:buChar char="●"/>
            </a:pPr>
            <a:r>
              <a:t/>
            </a:r>
            <a:endParaRPr sz="1200">
              <a:solidFill>
                <a:schemeClr val="accen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Times"/>
              <a:buChar char="●"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6dce0181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6dce0181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e6dce0181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e6dce018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f98ead9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f98ead9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e6dce0181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e6dce0181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e6dce018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e6dce018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031d14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031d14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031d14b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031d14b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e6dce0181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e6dce0181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e6dce018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e6dce018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6dce018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e6dce018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031d14bc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031d14b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31d14bc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31d14bc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E9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59D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rgbClr val="3A3A3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830400" y="1587300"/>
            <a:ext cx="5877000" cy="1415100"/>
          </a:xfrm>
          <a:prstGeom prst="rect">
            <a:avLst/>
          </a:prstGeom>
        </p:spPr>
        <p:txBody>
          <a:bodyPr anchorCtr="0" anchor="t" bIns="91425" lIns="0" spcFirstLastPara="1" rIns="0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830395" y="3136350"/>
            <a:ext cx="3787800" cy="541200"/>
          </a:xfrm>
          <a:prstGeom prst="rect">
            <a:avLst/>
          </a:prstGeom>
        </p:spPr>
        <p:txBody>
          <a:bodyPr anchorCtr="0" anchor="t" bIns="91425" lIns="0" spcFirstLastPara="1" rIns="0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None/>
              <a:def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6" name="Google Shape;66;p15"/>
          <p:cNvGrpSpPr/>
          <p:nvPr/>
        </p:nvGrpSpPr>
        <p:grpSpPr>
          <a:xfrm>
            <a:off x="-440" y="-8401"/>
            <a:ext cx="9166097" cy="94981"/>
            <a:chOff x="4580561" y="2589004"/>
            <a:chExt cx="1064464" cy="25200"/>
          </a:xfrm>
        </p:grpSpPr>
        <p:sp>
          <p:nvSpPr>
            <p:cNvPr id="67" name="Google Shape;6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E9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59D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36012" r="0" t="0"/>
          <a:stretch/>
        </p:blipFill>
        <p:spPr>
          <a:xfrm>
            <a:off x="6665249" y="92150"/>
            <a:ext cx="2500225" cy="50513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2" type="subTitle"/>
          </p:nvPr>
        </p:nvSpPr>
        <p:spPr>
          <a:xfrm>
            <a:off x="830395" y="3553900"/>
            <a:ext cx="3787800" cy="541200"/>
          </a:xfrm>
          <a:prstGeom prst="rect">
            <a:avLst/>
          </a:prstGeom>
        </p:spPr>
        <p:txBody>
          <a:bodyPr anchorCtr="0" anchor="t" bIns="91425" lIns="0" spcFirstLastPara="1" rIns="0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aleway"/>
              <a:buNone/>
              <a:def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00" y="388546"/>
            <a:ext cx="2047423" cy="8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2" name="Google Shape;82;p17"/>
          <p:cNvGrpSpPr/>
          <p:nvPr/>
        </p:nvGrpSpPr>
        <p:grpSpPr>
          <a:xfrm>
            <a:off x="-440" y="-8401"/>
            <a:ext cx="9166097" cy="94981"/>
            <a:chOff x="4580561" y="2589004"/>
            <a:chExt cx="1064464" cy="25200"/>
          </a:xfrm>
        </p:grpSpPr>
        <p:sp>
          <p:nvSpPr>
            <p:cNvPr id="83" name="Google Shape;83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EE9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459D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7" name="Google Shape;107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4" name="Google Shape;114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28" name="Google Shape;128;p24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1" name="Google Shape;131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1" name="Google Shape;141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2" name="Google Shape;15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karpathy.github.io/2015/03/30/breaking-convnets/" TargetMode="External"/><Relationship Id="rId4" Type="http://schemas.openxmlformats.org/officeDocument/2006/relationships/hyperlink" Target="https://blog.openai.com/adversarial-example-research/" TargetMode="External"/><Relationship Id="rId5" Type="http://schemas.openxmlformats.org/officeDocument/2006/relationships/hyperlink" Target="https://www.youtube.com/watch?v=CIfsB_EYsVI" TargetMode="External"/><Relationship Id="rId6" Type="http://schemas.openxmlformats.org/officeDocument/2006/relationships/hyperlink" Target="https://www.youtube.com/watch?v=hUukErt3-7w" TargetMode="External"/><Relationship Id="rId7" Type="http://schemas.openxmlformats.org/officeDocument/2006/relationships/hyperlink" Target="https://www.youtube.com/watch?v=_-seIeCmIrA&amp;index=31" TargetMode="External"/><Relationship Id="rId8" Type="http://schemas.openxmlformats.org/officeDocument/2006/relationships/hyperlink" Target="https://github.com/tensorflow/cleverhan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linkedin.com/in/prabhantsingh" TargetMode="External"/><Relationship Id="rId4" Type="http://schemas.openxmlformats.org/officeDocument/2006/relationships/hyperlink" Target="https://www.linkedin.com/in/prabhantsingh" TargetMode="External"/><Relationship Id="rId5" Type="http://schemas.openxmlformats.org/officeDocument/2006/relationships/hyperlink" Target="https://www.linkedin.com/in/prabhantsing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>
            <a:off x="830400" y="1587300"/>
            <a:ext cx="5877000" cy="141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Fooling and Protecting Deep learning models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subTitle"/>
          </p:nvPr>
        </p:nvSpPr>
        <p:spPr>
          <a:xfrm>
            <a:off x="830395" y="3136350"/>
            <a:ext cx="3787800" cy="541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Divyam Madaan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2" type="subTitle"/>
          </p:nvPr>
        </p:nvSpPr>
        <p:spPr>
          <a:xfrm>
            <a:off x="830401" y="3553900"/>
            <a:ext cx="4555800" cy="541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Twitter: @divyam3897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Github: @divyam3897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0" y="222785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Black box attacks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0" y="230415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Targeted Attacks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0" y="217590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Untargeted Attacks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" y="155875"/>
            <a:ext cx="78009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488" y="1367250"/>
            <a:ext cx="65246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00" y="2571738"/>
            <a:ext cx="56769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9538" y="3752850"/>
            <a:ext cx="68770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1"/>
          <p:cNvSpPr txBox="1"/>
          <p:nvPr/>
        </p:nvSpPr>
        <p:spPr>
          <a:xfrm>
            <a:off x="2685250" y="1981200"/>
            <a:ext cx="49746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Not just images!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450"/>
            <a:ext cx="9144001" cy="50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821925" y="498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What this means for us?</a:t>
            </a:r>
            <a:endParaRPr sz="3600"/>
          </a:p>
        </p:txBody>
      </p:sp>
      <p:sp>
        <p:nvSpPr>
          <p:cNvPr id="252" name="Google Shape;252;p43"/>
          <p:cNvSpPr txBox="1"/>
          <p:nvPr/>
        </p:nvSpPr>
        <p:spPr>
          <a:xfrm>
            <a:off x="376675" y="1415750"/>
            <a:ext cx="8442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●"/>
            </a:pPr>
            <a:r>
              <a:rPr lang="en-GB" sz="1800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Deep learning algorithms (Machine learning in general) are susceptible to attacks.</a:t>
            </a:r>
            <a:endParaRPr sz="1800"/>
          </a:p>
        </p:txBody>
      </p:sp>
      <p:sp>
        <p:nvSpPr>
          <p:cNvPr id="253" name="Google Shape;253;p43"/>
          <p:cNvSpPr txBox="1"/>
          <p:nvPr/>
        </p:nvSpPr>
        <p:spPr>
          <a:xfrm>
            <a:off x="376675" y="1909300"/>
            <a:ext cx="6741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●"/>
            </a:pPr>
            <a:r>
              <a:rPr lang="en-GB" sz="1800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Use with caution in critical deployments</a:t>
            </a:r>
            <a:endParaRPr sz="1800"/>
          </a:p>
        </p:txBody>
      </p:sp>
      <p:sp>
        <p:nvSpPr>
          <p:cNvPr id="254" name="Google Shape;254;p43"/>
          <p:cNvSpPr txBox="1"/>
          <p:nvPr/>
        </p:nvSpPr>
        <p:spPr>
          <a:xfrm>
            <a:off x="376675" y="2481625"/>
            <a:ext cx="69231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●"/>
            </a:pPr>
            <a:r>
              <a:rPr lang="en-GB" sz="1800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Spend effort to make model robust to tempering</a:t>
            </a:r>
            <a:endParaRPr sz="1800"/>
          </a:p>
        </p:txBody>
      </p:sp>
      <p:sp>
        <p:nvSpPr>
          <p:cNvPr id="255" name="Google Shape;255;p43"/>
          <p:cNvSpPr txBox="1"/>
          <p:nvPr/>
        </p:nvSpPr>
        <p:spPr>
          <a:xfrm>
            <a:off x="376675" y="2960350"/>
            <a:ext cx="8637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mes"/>
              <a:buChar char="●"/>
            </a:pPr>
            <a:r>
              <a:rPr lang="en-GB" sz="1800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Evaluate a model’s adversarial resilience - not just accuracy/precision/recal.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7700"/>
            <a:ext cx="9144001" cy="4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/>
        </p:nvSpPr>
        <p:spPr>
          <a:xfrm>
            <a:off x="34675" y="124450"/>
            <a:ext cx="8923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Defending the machines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00" y="220550"/>
            <a:ext cx="75247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Breaking Linear classifiers with convnets</a:t>
            </a:r>
            <a:r>
              <a:rPr lang="en-GB" sz="1800"/>
              <a:t> - Andrej Karpathy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Attacking machine learning with adversarial examples</a:t>
            </a:r>
            <a:r>
              <a:rPr lang="en-GB" sz="1800"/>
              <a:t> - Open AI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 u="sng">
                <a:solidFill>
                  <a:schemeClr val="hlink"/>
                </a:solidFill>
                <a:hlinkClick r:id="rId5"/>
              </a:rPr>
              <a:t>Adversarial Examples and adversarial training</a:t>
            </a:r>
            <a:r>
              <a:rPr lang="en-GB" sz="1800"/>
              <a:t> - Ian Goodfellow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 u="sng">
                <a:solidFill>
                  <a:schemeClr val="hlink"/>
                </a:solidFill>
                <a:hlinkClick r:id="rId6"/>
              </a:rPr>
              <a:t>Adversarial examples in machine learning</a:t>
            </a:r>
            <a:r>
              <a:rPr lang="en-GB" sz="1800"/>
              <a:t> - Ian Goodfellow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 u="sng">
                <a:solidFill>
                  <a:schemeClr val="hlink"/>
                </a:solidFill>
                <a:hlinkClick r:id="rId7"/>
              </a:rPr>
              <a:t>ICCV Tutorial on machine learning</a:t>
            </a:r>
            <a:r>
              <a:rPr lang="en-GB" sz="1800"/>
              <a:t> - Battista Biggio and Fabio Roli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 u="sng">
                <a:solidFill>
                  <a:schemeClr val="hlink"/>
                </a:solidFill>
                <a:hlinkClick r:id="rId8"/>
              </a:rPr>
              <a:t>Cleverhans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</a:t>
            </a:r>
            <a:endParaRPr sz="3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Questions?</a:t>
            </a:r>
            <a:endParaRPr sz="3600"/>
          </a:p>
        </p:txBody>
      </p:sp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868175" y="2448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Twitter: @divyam3897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Linkedin:</a:t>
            </a:r>
            <a:r>
              <a:rPr lang="en-GB" sz="2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GB" sz="2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https://www.linkedin.com/in/dmadaan3897</a:t>
            </a:r>
            <a:endParaRPr sz="21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Github: @divyam3897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729450" y="2065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Final year undergraduate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Open source enthusiast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Deep Learning Researcher at FOR.ai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300" y="4259075"/>
            <a:ext cx="2589550" cy="7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Machine learning and Deep learning overview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Attacks on machine learning pipeline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Types of attacks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Timeline of machine learning security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Defending the machines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727650" y="383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vs Deep learning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0" y="1171575"/>
            <a:ext cx="8867800" cy="38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0" y="138725"/>
            <a:ext cx="4691425" cy="31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775" y="138725"/>
            <a:ext cx="4352225" cy="19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575" y="2238700"/>
            <a:ext cx="4256626" cy="21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231175" y="3476400"/>
            <a:ext cx="42567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Times"/>
                <a:ea typeface="Times"/>
                <a:cs typeface="Times"/>
                <a:sym typeface="Times"/>
              </a:rPr>
              <a:t>R</a:t>
            </a:r>
            <a:r>
              <a:rPr b="1" lang="en-GB" sz="2400">
                <a:latin typeface="Times"/>
                <a:ea typeface="Times"/>
                <a:cs typeface="Times"/>
                <a:sym typeface="Times"/>
              </a:rPr>
              <a:t>eached state of the art on various tasks</a:t>
            </a:r>
            <a:endParaRPr b="1" sz="24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94700"/>
            <a:ext cx="8991601" cy="340533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/>
        </p:nvSpPr>
        <p:spPr>
          <a:xfrm>
            <a:off x="242725" y="263150"/>
            <a:ext cx="85878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Times"/>
                <a:ea typeface="Times"/>
                <a:cs typeface="Times"/>
                <a:sym typeface="Times"/>
              </a:rPr>
              <a:t>Good models make mistakes</a:t>
            </a:r>
            <a:endParaRPr sz="36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727650" y="128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"/>
                <a:ea typeface="Times"/>
                <a:cs typeface="Times"/>
                <a:sym typeface="Times"/>
              </a:rPr>
              <a:t>Attack on the machine learning pipeline</a:t>
            </a: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350"/>
            <a:ext cx="9097200" cy="4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727650" y="2174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Attacks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0" y="216290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White box Attacks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